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65" r:id="rId4"/>
    <p:sldId id="264" r:id="rId5"/>
    <p:sldId id="263" r:id="rId6"/>
    <p:sldId id="262" r:id="rId7"/>
    <p:sldId id="261" r:id="rId8"/>
    <p:sldId id="260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4" r:id="rId19"/>
    <p:sldId id="279" r:id="rId20"/>
    <p:sldId id="278" r:id="rId21"/>
    <p:sldId id="280" r:id="rId22"/>
    <p:sldId id="289" r:id="rId23"/>
    <p:sldId id="284" r:id="rId24"/>
    <p:sldId id="283" r:id="rId25"/>
    <p:sldId id="282" r:id="rId26"/>
    <p:sldId id="286" r:id="rId27"/>
    <p:sldId id="292" r:id="rId28"/>
    <p:sldId id="293" r:id="rId29"/>
    <p:sldId id="291" r:id="rId30"/>
    <p:sldId id="288" r:id="rId31"/>
    <p:sldId id="295" r:id="rId32"/>
    <p:sldId id="294" r:id="rId33"/>
    <p:sldId id="285" r:id="rId34"/>
    <p:sldId id="290" r:id="rId35"/>
    <p:sldId id="331" r:id="rId36"/>
    <p:sldId id="332" r:id="rId37"/>
    <p:sldId id="297" r:id="rId38"/>
    <p:sldId id="298" r:id="rId39"/>
    <p:sldId id="334" r:id="rId40"/>
    <p:sldId id="335" r:id="rId41"/>
    <p:sldId id="299" r:id="rId42"/>
    <p:sldId id="300" r:id="rId43"/>
    <p:sldId id="301" r:id="rId44"/>
    <p:sldId id="302" r:id="rId45"/>
    <p:sldId id="268" r:id="rId46"/>
    <p:sldId id="296" r:id="rId47"/>
    <p:sldId id="311" r:id="rId48"/>
    <p:sldId id="312" r:id="rId49"/>
    <p:sldId id="305" r:id="rId50"/>
    <p:sldId id="306" r:id="rId51"/>
    <p:sldId id="307" r:id="rId52"/>
    <p:sldId id="303" r:id="rId53"/>
    <p:sldId id="304" r:id="rId54"/>
    <p:sldId id="327" r:id="rId55"/>
    <p:sldId id="328" r:id="rId56"/>
    <p:sldId id="329" r:id="rId57"/>
    <p:sldId id="308" r:id="rId58"/>
    <p:sldId id="313" r:id="rId59"/>
    <p:sldId id="309" r:id="rId60"/>
    <p:sldId id="310" r:id="rId61"/>
    <p:sldId id="314" r:id="rId62"/>
    <p:sldId id="320" r:id="rId63"/>
    <p:sldId id="316" r:id="rId64"/>
    <p:sldId id="315" r:id="rId65"/>
    <p:sldId id="336" r:id="rId66"/>
    <p:sldId id="337" r:id="rId67"/>
    <p:sldId id="322" r:id="rId68"/>
    <p:sldId id="318" r:id="rId69"/>
    <p:sldId id="326" r:id="rId70"/>
    <p:sldId id="317" r:id="rId71"/>
    <p:sldId id="325" r:id="rId7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 rosner" initials="tr" lastIdx="2" clrIdx="0">
    <p:extLst>
      <p:ext uri="{19B8F6BF-5375-455C-9EA6-DF929625EA0E}">
        <p15:presenceInfo xmlns:p15="http://schemas.microsoft.com/office/powerpoint/2012/main" userId="ff2c3313edfe9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2:16.073" idx="1">
    <p:pos x="1511" y="640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7:47.757" idx="2">
    <p:pos x="525" y="1149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7:47.757" idx="2">
    <p:pos x="525" y="1149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6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4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2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9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65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74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4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6C2-223D-49D5-8CD2-1757D9EC7028}" type="datetimeFigureOut">
              <a:rPr lang="he-IL" smtClean="0"/>
              <a:t>י"ג/ניסן/תשע"ט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89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מתודולוגיות עבודה ב-DS</a:t>
            </a:r>
            <a:endParaRPr lang="he-IL" dirty="0">
              <a:cs typeface="Times New Roman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דגשים בתהליך העבודה - הכנת המידע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317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BB7E34-121B-4B2F-B628-E96365CB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 </a:t>
            </a:r>
            <a:r>
              <a:rPr lang="he-IL" dirty="0" err="1">
                <a:cs typeface="Times New Roman"/>
              </a:rPr>
              <a:t>outliers</a:t>
            </a:r>
            <a:r>
              <a:rPr lang="he-IL" dirty="0">
                <a:cs typeface="Times New Roman"/>
              </a:rPr>
              <a:t> ב-</a:t>
            </a:r>
            <a:r>
              <a:rPr lang="he-IL" dirty="0" err="1">
                <a:cs typeface="Times New Roman"/>
              </a:rPr>
              <a:t>Data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ED0C9D-A423-4574-B993-2EB16F28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 dirty="0">
                <a:cs typeface="Arial"/>
              </a:rPr>
              <a:t>בדיקה של תקינות ה-</a:t>
            </a:r>
            <a:r>
              <a:rPr lang="he-IL" dirty="0" err="1">
                <a:cs typeface="Arial"/>
              </a:rPr>
              <a:t>Data</a:t>
            </a:r>
          </a:p>
          <a:p>
            <a:pPr lvl="1"/>
            <a:r>
              <a:rPr lang="he-IL" dirty="0">
                <a:cs typeface="Arial"/>
              </a:rPr>
              <a:t>רגישות של אלגוריתמים לומדים לטווח של הערכים (</a:t>
            </a:r>
            <a:r>
              <a:rPr lang="he-IL" dirty="0">
                <a:latin typeface="Calibri"/>
                <a:cs typeface="Arial"/>
              </a:rPr>
              <a:t>K-</a:t>
            </a:r>
            <a:r>
              <a:rPr lang="he-IL" dirty="0" err="1">
                <a:latin typeface="Calibri"/>
                <a:cs typeface="Arial"/>
              </a:rPr>
              <a:t>Means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Logistic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Regression</a:t>
            </a:r>
            <a:r>
              <a:rPr lang="he-IL" dirty="0">
                <a:latin typeface="Calibri"/>
                <a:cs typeface="Arial"/>
              </a:rPr>
              <a:t>)</a:t>
            </a:r>
            <a:r>
              <a:rPr lang="he-IL" dirty="0">
                <a:latin typeface="Arial"/>
                <a:cs typeface="Arial"/>
              </a:rPr>
              <a:t> </a:t>
            </a:r>
            <a:endParaRPr lang="he-IL"/>
          </a:p>
          <a:p>
            <a:pPr lvl="1"/>
            <a:r>
              <a:rPr lang="he-IL" dirty="0">
                <a:latin typeface="Arial"/>
                <a:cs typeface="Arial"/>
              </a:rPr>
              <a:t>אנומליות גורמות להטיה של תהליך הלמידה, כתוצאה מכך זמן הלימוד יותר ארוך והדיוק קטן יותר</a:t>
            </a:r>
          </a:p>
          <a:p>
            <a:r>
              <a:rPr lang="he-IL" dirty="0">
                <a:solidFill>
                  <a:srgbClr val="000000"/>
                </a:solidFill>
                <a:latin typeface="Arial"/>
                <a:cs typeface="Arial"/>
              </a:rPr>
              <a:t>שיטות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</a:p>
          <a:p>
            <a:pPr lvl="1"/>
            <a:r>
              <a:rPr lang="he-IL" dirty="0">
                <a:latin typeface="Arial"/>
                <a:cs typeface="Arial"/>
              </a:rPr>
              <a:t>שיטות סטטיסטיות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Projection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methods</a:t>
            </a:r>
            <a:r>
              <a:rPr lang="he-IL" dirty="0">
                <a:latin typeface="Arial"/>
                <a:cs typeface="Arial"/>
              </a:rPr>
              <a:t> - PCA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7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55AB1E-DF26-4EE6-9C0E-2D62598B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 רגישות של אלגוריתמים ל-</a:t>
            </a:r>
            <a:r>
              <a:rPr lang="he-IL" dirty="0" err="1">
                <a:cs typeface="Times New Roman"/>
              </a:rPr>
              <a:t>outlier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1ECC0-0283-4FB3-B95D-8840A67C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הרצה של מודל מספר רב של פעמים</a:t>
            </a:r>
          </a:p>
          <a:p>
            <a:r>
              <a:rPr lang="he-IL" dirty="0">
                <a:latin typeface="Arial"/>
                <a:cs typeface="Arial"/>
              </a:rPr>
              <a:t>בכל הרצה יוצרים באופן מלאכותי מספר דוגמאות שהם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 </a:t>
            </a:r>
          </a:p>
          <a:p>
            <a:r>
              <a:rPr lang="he-IL" dirty="0">
                <a:latin typeface="Arial"/>
                <a:cs typeface="Arial"/>
              </a:rPr>
              <a:t>בכל הרצה מגדילים את הערך של ה-</a:t>
            </a:r>
            <a:r>
              <a:rPr lang="he-IL" dirty="0" err="1">
                <a:latin typeface="Arial"/>
                <a:cs typeface="Arial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25229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948849-9423-4A04-B378-2C9821C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latin typeface="Calibri Light"/>
                <a:cs typeface="Times New Roman"/>
              </a:rPr>
              <a:t>Logistic</a:t>
            </a:r>
            <a:r>
              <a:rPr lang="he-IL" dirty="0">
                <a:latin typeface="Calibri Light"/>
                <a:cs typeface="Times New Roman"/>
              </a:rPr>
              <a:t> </a:t>
            </a:r>
            <a:r>
              <a:rPr lang="he-IL" dirty="0" err="1">
                <a:latin typeface="Calibri Light"/>
                <a:cs typeface="Times New Roman"/>
              </a:rPr>
              <a:t>Regression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3259FB3-D352-4230-8884-49B35273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2" y="1613226"/>
            <a:ext cx="4887212" cy="3868194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57B19E24-A130-460B-BB03-4C532C10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51" y="1691111"/>
            <a:ext cx="4896678" cy="39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2660FB-63D8-4E4B-A789-52A7702F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cs typeface="Times New Roman"/>
              </a:rPr>
              <a:t>Random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Forest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BAE864A-B379-4D80-9019-EF61E843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1812245"/>
            <a:ext cx="4994337" cy="393076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9F189B1-EC27-414C-A281-A6CDC11A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41" y="1991539"/>
            <a:ext cx="4546101" cy="3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7C52F5-4C3C-43B4-AFA2-31AB1E6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K-</a:t>
            </a:r>
            <a:r>
              <a:rPr lang="he-IL" dirty="0" err="1">
                <a:cs typeface="Times New Roman"/>
              </a:rPr>
              <a:t>Means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2A0866B-40ED-450D-A753-A4ED3ACC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8" y="1433441"/>
            <a:ext cx="5417670" cy="434472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481A3A1-13EC-4E1D-A233-0DCC0E5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10" y="1598206"/>
            <a:ext cx="5049121" cy="40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הצגת מאפיינים בדידים / קטגוריות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717E2B7D-40AD-4CAD-A771-0DF349B7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0" y="2420839"/>
            <a:ext cx="3727647" cy="3943705"/>
          </a:xfrm>
          <a:prstGeom prst="rect">
            <a:avLst/>
          </a:prstGeom>
        </p:spPr>
      </p:pic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B107072-4009-40D5-9717-F3D480CC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73" y="2421302"/>
            <a:ext cx="3737113" cy="39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בדידים / קטגוריות</a:t>
            </a:r>
            <a:endParaRPr lang="he-IL" dirty="0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B2FE4EA-0AF4-4BFF-8B7E-43C26CCB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" y="2340021"/>
            <a:ext cx="5033932" cy="3956609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BE88AD6A-56CC-4EF3-BBD8-0E63975D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53" y="2466966"/>
            <a:ext cx="5554553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רציפים</a:t>
            </a:r>
            <a:endParaRPr lang="he-IL" dirty="0">
              <a:cs typeface="Arial"/>
            </a:endParaRPr>
          </a:p>
        </p:txBody>
      </p:sp>
      <p:pic>
        <p:nvPicPr>
          <p:cNvPr id="5" name="תמונה 6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FBD72EC0-EE69-4ABC-A2A9-8B4160FA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5" y="2349068"/>
            <a:ext cx="5431498" cy="38873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FC16B9F3-300D-4DB4-928E-603978E6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2464804"/>
            <a:ext cx="5147522" cy="37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שיטות סטטיסטיות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err="1">
                <a:cs typeface="Arial"/>
              </a:rPr>
              <a:t>Score</a:t>
            </a:r>
          </a:p>
          <a:p>
            <a:r>
              <a:rPr lang="he-IL" err="1">
                <a:latin typeface="Arial"/>
                <a:cs typeface="Arial"/>
              </a:rPr>
              <a:t>Gaussian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Mixture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Model</a:t>
            </a:r>
          </a:p>
          <a:p>
            <a:r>
              <a:rPr lang="he-IL" err="1">
                <a:latin typeface="Arial"/>
                <a:cs typeface="Arial"/>
              </a:rPr>
              <a:t>Cluster</a:t>
            </a:r>
            <a:endParaRPr lang="en-US" err="1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Nearest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Neighbor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Analysis</a:t>
            </a:r>
          </a:p>
          <a:p>
            <a:r>
              <a:rPr lang="he-IL" dirty="0">
                <a:latin typeface="Arial"/>
                <a:cs typeface="Arial"/>
              </a:rPr>
              <a:t>PCA</a:t>
            </a:r>
          </a:p>
          <a:p>
            <a:r>
              <a:rPr lang="he-IL">
                <a:latin typeface="Arial"/>
                <a:cs typeface="Arial"/>
              </a:rPr>
              <a:t>Hierarchical Clustering</a:t>
            </a:r>
          </a:p>
          <a:p>
            <a:pPr marL="0" indent="0">
              <a:buNone/>
            </a:pPr>
            <a:endParaRPr lang="he-IL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63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D79F8-3BEA-4CA9-913C-7B55EA64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9F62D-99C7-41F1-BC18-C2010E82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 , </a:t>
            </a:r>
            <a:r>
              <a:rPr lang="he-IL" dirty="0" err="1">
                <a:cs typeface="Arial"/>
              </a:rPr>
              <a:t>Standard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 – ציון תקן המבטא את המרחק של ערך תצפית מהממוצע (תוחלת) במונחים של סטיות תקן</a:t>
            </a:r>
            <a:endParaRPr lang="he-IL" dirty="0">
              <a:cs typeface="Arial" panose="020B0604020202020204" pitchFamily="34" charset="0"/>
            </a:endParaRPr>
          </a:p>
          <a:p>
            <a:r>
              <a:rPr lang="he-IL" dirty="0">
                <a:latin typeface="Calibri"/>
                <a:cs typeface="Arial"/>
              </a:rPr>
              <a:t>ציון התקן יכול לקבל כל ערך חיובי או שלילי, כאשר ערך חיובי מצביע על תצפית גבוהה בערכה המספרי מהממוצע של </a:t>
            </a:r>
            <a:r>
              <a:rPr lang="he-IL" dirty="0" err="1">
                <a:latin typeface="Calibri"/>
                <a:cs typeface="Arial"/>
              </a:rPr>
              <a:t>האוכלוסיה</a:t>
            </a:r>
            <a:r>
              <a:rPr lang="he-IL" dirty="0">
                <a:latin typeface="Calibri"/>
                <a:cs typeface="Arial"/>
              </a:rPr>
              <a:t>, וערך שלילי מצביע על תצפית נמוכה.</a:t>
            </a:r>
          </a:p>
          <a:p>
            <a:r>
              <a:rPr lang="he-IL" dirty="0">
                <a:latin typeface="Calibri"/>
                <a:cs typeface="Arial"/>
              </a:rPr>
              <a:t>בדיקת </a:t>
            </a:r>
            <a:r>
              <a:rPr lang="he-IL" dirty="0" err="1">
                <a:latin typeface="Calibri"/>
                <a:cs typeface="Arial"/>
              </a:rPr>
              <a:t>outliers</a:t>
            </a:r>
            <a:r>
              <a:rPr lang="he-IL" dirty="0">
                <a:latin typeface="Calibri"/>
                <a:cs typeface="Arial"/>
              </a:rPr>
              <a:t> ע"י z-</a:t>
            </a:r>
            <a:r>
              <a:rPr lang="he-IL" dirty="0" err="1">
                <a:latin typeface="Calibri"/>
                <a:cs typeface="Arial"/>
              </a:rPr>
              <a:t>score</a:t>
            </a:r>
            <a:r>
              <a:rPr lang="he-IL" dirty="0">
                <a:latin typeface="Calibri"/>
                <a:cs typeface="Arial"/>
              </a:rPr>
              <a:t> מבוצעת על מאפיין בודד</a:t>
            </a:r>
          </a:p>
          <a:p>
            <a:endParaRPr lang="he-IL" dirty="0">
              <a:latin typeface="Calibri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403A7374-46A6-43C3-BA97-3E0ED6B5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4519097"/>
            <a:ext cx="2743200" cy="1350563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61B0BAB9-1F69-4F65-8CFA-3E2D105F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3" y="4723353"/>
            <a:ext cx="6136703" cy="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1FE89E-A295-483C-BE39-BD6B375E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תוכן עניינים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68FA3A-95D6-4CD1-8114-CA28E7C2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הכנת המידע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בדיקת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 ב-</a:t>
            </a:r>
            <a:r>
              <a:rPr lang="he-IL" dirty="0" err="1">
                <a:latin typeface="Arial"/>
                <a:cs typeface="Arial"/>
              </a:rPr>
              <a:t>Data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Selection</a:t>
            </a:r>
          </a:p>
          <a:p>
            <a:pPr lvl="1"/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0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D00A26-199F-43AC-9A88-BBFA792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  <a:endParaRPr lang="he-IL" dirty="0" err="1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72199EAC-D0CD-4E51-A182-AC53364AF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57" y="1825625"/>
            <a:ext cx="7445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8F6C18-103D-4AAC-A7B1-D893000A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10" y="690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06412558-EAFB-4D9C-AECE-3905AFCF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86" y="1012375"/>
            <a:ext cx="7678769" cy="5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49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11" name="מציין מיקום תוכן 10">
            <a:extLst>
              <a:ext uri="{FF2B5EF4-FFF2-40B4-BE49-F238E27FC236}">
                <a16:creationId xmlns:a16="http://schemas.microsoft.com/office/drawing/2014/main" id="{A216DFAB-73A3-4C0A-83EA-03317C4F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מודל הסתברותי, המשמש בין השאר להצגת מספר פרמטרים המתפלגים נורמלית במימדים שונים (חד מימד, דו מימד וכ'ו) ע"י יצירת התפלגות משותפת לכל ה - features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יכול לקבל את כלל הפרמטרים, מבלי לדעת מה היחס בינהם</a:t>
            </a: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משמש גם ל- unsupervised learning</a:t>
            </a:r>
          </a:p>
          <a:p>
            <a:pPr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2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E2519ECD-B825-4651-B58B-CF405D29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38" y="1799486"/>
            <a:ext cx="4351338" cy="4351338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04D5A953-06F7-4B9B-ABB9-1C0DC818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32" y="2191819"/>
            <a:ext cx="5000802" cy="3774830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D350AE54-4F79-4B71-AD57-176D9595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4" y="1822174"/>
            <a:ext cx="5171187" cy="43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41" y="-174428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77F6CFC4-AA4D-41C3-8865-0173E10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393" y="1092023"/>
            <a:ext cx="10515600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r>
              <a:rPr lang="he-IL">
                <a:latin typeface="Consolas"/>
                <a:cs typeface="Arial"/>
              </a:rPr>
              <a:t>הפונ' score_samples מציגה את ההסתברות בין 0 ל-1 על סקאלה לוגריתמית</a:t>
            </a: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C9CC45DA-B35C-4DCE-9570-A15CC5E2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01" y="3302476"/>
            <a:ext cx="8025137" cy="30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3B1A309-25F6-4EE1-9704-ECFB1E80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77" y="1825625"/>
            <a:ext cx="5757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9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תוכן 6">
            <a:extLst>
              <a:ext uri="{FF2B5EF4-FFF2-40B4-BE49-F238E27FC236}">
                <a16:creationId xmlns:a16="http://schemas.microsoft.com/office/drawing/2014/main" id="{15A21986-D7CC-4C09-8865-29372BB12284}"/>
              </a:ext>
            </a:extLst>
          </p:cNvPr>
          <p:cNvSpPr txBox="1">
            <a:spLocks/>
          </p:cNvSpPr>
          <p:nvPr/>
        </p:nvSpPr>
        <p:spPr>
          <a:xfrm>
            <a:off x="5949752" y="1825625"/>
            <a:ext cx="5404048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אלגוריתים המשמש בדר"כ לסיווג</a:t>
            </a:r>
          </a:p>
          <a:p>
            <a:r>
              <a:rPr lang="he-IL">
                <a:latin typeface="Arial"/>
                <a:cs typeface="Arial"/>
              </a:rPr>
              <a:t>האלגוריתים מסווג ע"ס כמות השכנים הקרובים לדוגמא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ניתן למצוא Outliers ע"י חישוב של מרחק נק' מהשכנים הקרובים אליה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10" name="תמונה 10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F6992136-D1CA-4177-8CDC-F84CD3AC6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54" y="1863489"/>
            <a:ext cx="4818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מימוש ב-Sklearn</a:t>
            </a:r>
            <a:endParaRPr lang="he-IL"/>
          </a:p>
        </p:txBody>
      </p:sp>
      <p:pic>
        <p:nvPicPr>
          <p:cNvPr id="8" name="תמונה 8" descr="תמונה שמכילה מקור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8FFB897C-F9B1-4297-A3F5-76452B3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70" y="2600541"/>
            <a:ext cx="8157659" cy="33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Indices – מכיל את האינדקס של הנקודה הקרובה ביותר (0 הנקודה עצמה)</a:t>
            </a:r>
          </a:p>
          <a:p>
            <a:r>
              <a:rPr lang="he-IL">
                <a:latin typeface="Arial"/>
                <a:cs typeface="Arial"/>
              </a:rPr>
              <a:t>Distances - מכיל את המרחק לנקודה הקרובה ביותר (המרחק לעצמו הוא 0)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47CCE49B-386B-49E7-8DBC-FC646269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54" y="3626116"/>
            <a:ext cx="2743200" cy="2748425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762388A1-D70B-42A0-9355-20DC5D63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05" y="3576460"/>
            <a:ext cx="2743200" cy="29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C6DCBD8D-277B-4AE4-850E-D6E58714A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824" y="1825625"/>
            <a:ext cx="5916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D798BB-2827-4A4C-A900-1AD62FD8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B6CBE-39D0-4A5E-92CC-7EFEBD02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  <a:endParaRPr lang="he-IL" dirty="0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הבנת המידע</a:t>
            </a:r>
          </a:p>
          <a:p>
            <a:pPr lvl="1"/>
            <a:r>
              <a:rPr lang="he-IL">
                <a:cs typeface="Arial"/>
              </a:rPr>
              <a:t>טיפול בערכים חסרים</a:t>
            </a:r>
            <a:endParaRPr lang="he-IL" dirty="0">
              <a:cs typeface="Arial"/>
            </a:endParaRPr>
          </a:p>
          <a:p>
            <a:pPr lvl="1"/>
            <a:r>
              <a:rPr lang="he-IL" dirty="0">
                <a:cs typeface="Arial"/>
              </a:rPr>
              <a:t>מציאת שונות בין הדוגמאות</a:t>
            </a:r>
            <a:endParaRPr lang="he-IL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מציאת חריגות</a:t>
            </a:r>
          </a:p>
          <a:p>
            <a:pPr lvl="1"/>
            <a:r>
              <a:rPr lang="he-IL" dirty="0">
                <a:cs typeface="Arial"/>
              </a:rPr>
              <a:t>הבנת הקשרים בין מאפיינים</a:t>
            </a:r>
          </a:p>
          <a:p>
            <a:pPr lvl="1"/>
            <a:r>
              <a:rPr lang="he-IL" dirty="0">
                <a:cs typeface="Arial"/>
              </a:rPr>
              <a:t>בדיקה שהמאפיינים של המדגם מייצגים את האוכלוסייה הכללית</a:t>
            </a:r>
            <a:endParaRPr lang="he-IL"/>
          </a:p>
          <a:p>
            <a:r>
              <a:rPr lang="he-IL" dirty="0">
                <a:cs typeface="Arial"/>
              </a:rPr>
              <a:t>הצגת מידע ויזואלי עבור מידע רציף וקטגוריאלי</a:t>
            </a:r>
          </a:p>
        </p:txBody>
      </p:sp>
    </p:spTree>
    <p:extLst>
      <p:ext uri="{BB962C8B-B14F-4D97-AF65-F5344CB8AC3E}">
        <p14:creationId xmlns:p14="http://schemas.microsoft.com/office/powerpoint/2010/main" val="72753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pic>
        <p:nvPicPr>
          <p:cNvPr id="8" name="תמונה 8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FD5713C-A507-4F23-A8E8-4BB8ABB6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1584630"/>
            <a:ext cx="9445012" cy="47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79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endParaRPr lang="he-IL" dirty="0"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7A0130DE-A996-4AE3-B7BC-A20D195A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25" y="2284246"/>
            <a:ext cx="8900727" cy="31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ניתן למצוא אנומליות ע"י מציאת מרחק בין מרכז של cluster לבין נקודות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C056A4C9-F869-419D-8AB9-DF99272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69" y="2544963"/>
            <a:ext cx="5464628" cy="3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5D183AB-E45F-4520-9729-1D2D1BEE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839" y="1825625"/>
            <a:ext cx="4908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0" y="-321148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BC223B2-6C7F-4A32-87C5-BB5A6889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89" y="2199526"/>
            <a:ext cx="9910316" cy="4351338"/>
          </a:xfrm>
          <a:prstGeom prst="rect">
            <a:avLst/>
          </a:prstGeom>
        </p:spPr>
      </p:pic>
      <p:sp>
        <p:nvSpPr>
          <p:cNvPr id="9" name="מציין מיקום תוכן 6">
            <a:extLst>
              <a:ext uri="{FF2B5EF4-FFF2-40B4-BE49-F238E27FC236}">
                <a16:creationId xmlns:a16="http://schemas.microsoft.com/office/drawing/2014/main" id="{A2C7A86C-0235-48DA-AD88-D7C75779AB37}"/>
              </a:ext>
            </a:extLst>
          </p:cNvPr>
          <p:cNvSpPr txBox="1">
            <a:spLocks/>
          </p:cNvSpPr>
          <p:nvPr/>
        </p:nvSpPr>
        <p:spPr>
          <a:xfrm>
            <a:off x="611019" y="10020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pPr marL="0" indent="0">
              <a:buNone/>
            </a:pP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13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088" y="1825625"/>
            <a:ext cx="4665712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 err="1">
                <a:cs typeface="Arial"/>
              </a:rPr>
              <a:t>Hierarchical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Clustering</a:t>
            </a:r>
            <a:r>
              <a:rPr lang="he-IL" dirty="0">
                <a:cs typeface="Arial"/>
              </a:rPr>
              <a:t> - בנית קבוצות של דוגמאות וארגונם בעצים, ע"פ יחסי ההיררכיה בניהם</a:t>
            </a:r>
            <a:endParaRPr lang="he-IL" dirty="0" err="1">
              <a:cs typeface="Arial"/>
            </a:endParaRPr>
          </a:p>
          <a:p>
            <a:r>
              <a:rPr lang="he-IL" dirty="0">
                <a:cs typeface="Arial"/>
              </a:rPr>
              <a:t>כל קצה בגרף העצים מייצג חלק מהקבוצה</a:t>
            </a:r>
          </a:p>
          <a:p>
            <a:r>
              <a:rPr lang="he-IL" dirty="0">
                <a:cs typeface="Arial"/>
              </a:rPr>
              <a:t>הבניה של הקבוצות נעשית ע"פ המרחקים בין הדוגמאות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11" name="תמונה 4">
            <a:extLst>
              <a:ext uri="{FF2B5EF4-FFF2-40B4-BE49-F238E27FC236}">
                <a16:creationId xmlns:a16="http://schemas.microsoft.com/office/drawing/2014/main" id="{4D335C8E-F418-4417-A4E8-4F72EC70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" y="1896338"/>
            <a:ext cx="6279278" cy="3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  - Dendrogram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417" y="1754631"/>
            <a:ext cx="5153203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s</a:t>
            </a:r>
            <a:endParaRPr lang="he-IL" dirty="0"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131AFA50-D7B9-400A-A629-F3AF1B7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86" y="1689526"/>
            <a:ext cx="4787821" cy="4321409"/>
          </a:xfrm>
          <a:prstGeom prst="rect">
            <a:avLst/>
          </a:prstGeom>
        </p:spPr>
      </p:pic>
      <p:pic>
        <p:nvPicPr>
          <p:cNvPr id="6" name="תמונה 7">
            <a:extLst>
              <a:ext uri="{FF2B5EF4-FFF2-40B4-BE49-F238E27FC236}">
                <a16:creationId xmlns:a16="http://schemas.microsoft.com/office/drawing/2014/main" id="{B071AD43-0C7C-45A1-9C33-32275F9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004028"/>
            <a:ext cx="4896678" cy="36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2B794-4B31-4CB9-83AE-7ECCB481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EF2063-9533-49B2-8A16-4A0F7871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136" y="1603619"/>
            <a:ext cx="8084910" cy="46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7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23BC6AC-E56D-4FF6-9BFD-74FC0406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74" y="1873267"/>
            <a:ext cx="8787104" cy="4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E0E1CBCF-CE81-4766-BD16-C805EE66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5" y="1446991"/>
            <a:ext cx="6397264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5" name="תמונה 15" descr="תמונה שמכילה צילום מסך, טקסט&#10;&#10;תיאור שנוצר ברמת מהימנות גבוהה">
            <a:extLst>
              <a:ext uri="{FF2B5EF4-FFF2-40B4-BE49-F238E27FC236}">
                <a16:creationId xmlns:a16="http://schemas.microsoft.com/office/drawing/2014/main" id="{B72084F7-D16C-4066-9800-D6E9B862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1727053"/>
            <a:ext cx="4532243" cy="4364676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2AD6B11-1FD0-4C43-9B98-6BF4431B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8" y="1688232"/>
            <a:ext cx="4598504" cy="45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F561C-508E-4277-908F-01FFFA89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Hierarchical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Clustering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959552C-93BF-44BA-9CBA-52CFF08C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9AE4407-C8D9-4813-81B2-5C09F451FE0F}"/>
              </a:ext>
            </a:extLst>
          </p:cNvPr>
          <p:cNvSpPr txBox="1"/>
          <p:nvPr/>
        </p:nvSpPr>
        <p:spPr>
          <a:xfrm>
            <a:off x="9249747" y="13705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e-IL" b="1">
                <a:solidFill>
                  <a:srgbClr val="FF0000"/>
                </a:solidFill>
                <a:cs typeface="Calibri"/>
              </a:rPr>
              <a:t>הסבר - איך עובדת החלוקה מבחינת מרחק</a:t>
            </a:r>
            <a:endParaRPr lang="he-I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936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,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91A7DC00-8B3B-404D-8C40-CD80E7908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441" y="1851543"/>
            <a:ext cx="9231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2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AF91167-E709-4C36-9482-C4DBBF47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3" y="260156"/>
            <a:ext cx="11704107" cy="6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460C465D-C7E6-4F5F-A384-53DEA30D1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5899"/>
            <a:ext cx="10515600" cy="2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6">
            <a:extLst>
              <a:ext uri="{FF2B5EF4-FFF2-40B4-BE49-F238E27FC236}">
                <a16:creationId xmlns:a16="http://schemas.microsoft.com/office/drawing/2014/main" id="{CE5544A8-A4A9-4919-A33E-5A541A10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9" y="208319"/>
            <a:ext cx="11210491" cy="62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0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A8B60-B72B-4D71-80AE-39CCB385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cs typeface="Times New Roman"/>
              </a:rPr>
              <a:t>Feature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Selection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AED2E1-B51D-47BA-81BB-BE06BAA5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err="1">
                <a:latin typeface="Arial"/>
                <a:cs typeface="Arial"/>
              </a:rPr>
              <a:t>Filter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 sz="2800" err="1">
                <a:latin typeface="Arial"/>
                <a:cs typeface="Arial"/>
              </a:rPr>
              <a:t>Chi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squared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test</a:t>
            </a:r>
            <a:endParaRPr lang="he-IL" sz="280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correlation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coefficient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scores</a:t>
            </a:r>
          </a:p>
          <a:p>
            <a:r>
              <a:rPr lang="he-IL" err="1">
                <a:latin typeface="Arial"/>
                <a:cs typeface="Arial"/>
              </a:rPr>
              <a:t>Wrapper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</a:p>
          <a:p>
            <a:pPr lvl="1"/>
            <a:r>
              <a:rPr lang="he-IL" err="1">
                <a:latin typeface="Arial"/>
                <a:cs typeface="Arial"/>
              </a:rPr>
              <a:t>Recursive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elimination</a:t>
            </a:r>
          </a:p>
          <a:p>
            <a:r>
              <a:rPr lang="he-IL" b="1" err="1">
                <a:solidFill>
                  <a:srgbClr val="FF0000"/>
                </a:solidFill>
                <a:latin typeface="Arial"/>
                <a:cs typeface="Arial"/>
              </a:rPr>
              <a:t>Embedded</a:t>
            </a:r>
            <a:r>
              <a:rPr lang="he-IL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he-IL" b="1" err="1">
                <a:solidFill>
                  <a:srgbClr val="FF0000"/>
                </a:solidFill>
                <a:latin typeface="Arial"/>
                <a:cs typeface="Arial"/>
              </a:rPr>
              <a:t>Methods</a:t>
            </a:r>
          </a:p>
          <a:p>
            <a:pPr lvl="1"/>
            <a:r>
              <a:rPr lang="he-IL" b="1">
                <a:solidFill>
                  <a:srgbClr val="FF0000"/>
                </a:solidFill>
                <a:latin typeface="Arial"/>
                <a:cs typeface="Arial"/>
              </a:rPr>
              <a:t>רגולריזציה</a:t>
            </a:r>
            <a:endParaRPr lang="he-IL" b="1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he-IL" b="1">
                <a:solidFill>
                  <a:srgbClr val="FF0000"/>
                </a:solidFill>
                <a:latin typeface="Arial"/>
                <a:cs typeface="Arial"/>
              </a:rPr>
              <a:t>רגולרזציה בבעיות רגרסיה</a:t>
            </a:r>
            <a:endParaRPr lang="he-IL" b="1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he-IL" b="1">
                <a:solidFill>
                  <a:srgbClr val="FF0000"/>
                </a:solidFill>
                <a:latin typeface="Arial"/>
                <a:cs typeface="Arial"/>
              </a:rPr>
              <a:t>רגולריזציה בעצי החלטה</a:t>
            </a:r>
            <a:endParaRPr lang="he-IL" b="1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95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מוטיבציה</a:t>
            </a:r>
          </a:p>
          <a:p>
            <a:pPr lvl="1"/>
            <a:r>
              <a:rPr lang="he-IL">
                <a:cs typeface="Arial"/>
              </a:rPr>
              <a:t>זמן האימון גדל ככל שיש יותר מאפיינים</a:t>
            </a:r>
          </a:p>
          <a:p>
            <a:pPr lvl="1"/>
            <a:r>
              <a:rPr lang="he-IL">
                <a:cs typeface="Arial"/>
              </a:rPr>
              <a:t>כמות גדולה של מאפיינים מגדילה את הסיכויים ל-overfit</a:t>
            </a:r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39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135A49-DD62-401F-806B-0F35D7AF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7215D1-E7CD-4E50-B08E-E6DBD1F92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037" y="5223915"/>
            <a:ext cx="10515600" cy="1058921"/>
          </a:xfrm>
          <a:prstGeom prst="rect">
            <a:avLst/>
          </a:prstGeom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0A72072-2FCC-4D4E-89EE-EA77D74B96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Filter Methods הם חלק מהתהליך של עיבוד המידע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שיטות אלו מתבססות על מבחנים סטטיסטיים, ואינם תלויות באלגוריתים בו נעשה שימוש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דוגמאות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Chi squared test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sz="2800">
                <a:latin typeface="Arial"/>
                <a:cs typeface="Arial"/>
              </a:rPr>
              <a:t>correlation coefficient scores</a:t>
            </a:r>
            <a:endParaRPr lang="en-US" sz="280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354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8EDDD-F3BD-4233-B7ED-F239E8F1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3" y="-308753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</a:p>
        </p:txBody>
      </p:sp>
      <p:pic>
        <p:nvPicPr>
          <p:cNvPr id="4" name="תמונה 4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F3F6D5FF-7DAE-4A51-9E79-07526DCB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24" y="5272648"/>
            <a:ext cx="10515600" cy="139688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1B8BB23-D9BC-4D54-8DEA-4651EF31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4" y="1020418"/>
            <a:ext cx="7268546" cy="40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מספר סיבות לביצוע Feature Selection</a:t>
            </a:r>
            <a:endParaRPr lang="he-IL" dirty="0">
              <a:cs typeface="Arial"/>
            </a:endParaRPr>
          </a:p>
          <a:p>
            <a:pPr lvl="1"/>
            <a:endParaRPr lang="he-IL" dirty="0">
              <a:cs typeface="Arial"/>
            </a:endParaRPr>
          </a:p>
          <a:p>
            <a:pPr lvl="1"/>
            <a:r>
              <a:rPr lang="he-IL">
                <a:cs typeface="Arial"/>
              </a:rPr>
              <a:t>מאפיינים בעלי קורלציה גבוהה בינהם מוסיפים מידע זהה, ולכן ניתן להשמיט אחד מהם </a:t>
            </a:r>
          </a:p>
          <a:p>
            <a:r>
              <a:rPr lang="he-IL">
                <a:cs typeface="Arial"/>
              </a:rPr>
              <a:t>השאיפה היא להשיג כמה שיותר מאפיינים בעלי קורלציה גבוהה לתיוג ובעלי קורלציה נמוכה בינם לבין עצמם</a:t>
            </a:r>
          </a:p>
          <a:p>
            <a:r>
              <a:rPr lang="he-IL" b="1">
                <a:solidFill>
                  <a:srgbClr val="FF0000"/>
                </a:solidFill>
                <a:cs typeface="Arial"/>
              </a:rPr>
              <a:t>להוסיף מהמיט אפ + ניתן להוסיף סימולציה</a:t>
            </a:r>
            <a:endParaRPr lang="he-IL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5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1" name="תמונה 11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324FF2D-48D5-457A-82AC-A4E2D49E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096" y="1516006"/>
            <a:ext cx="6318741" cy="5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AFC2B2D3-3E3C-4D41-B8B9-C576429A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82" y="1603011"/>
            <a:ext cx="5283200" cy="467834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7A8C245-2350-4743-B2AF-2E6BFE7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06" y="1507865"/>
            <a:ext cx="4624873" cy="47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3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מבחן לבדיקת נכונות של השערה סטטיסטית</a:t>
            </a:r>
            <a:endParaRPr lang="he-IL" dirty="0">
              <a:cs typeface="Arial"/>
            </a:endParaRPr>
          </a:p>
          <a:p>
            <a:r>
              <a:rPr lang="he-IL" dirty="0">
                <a:cs typeface="Arial"/>
              </a:rPr>
              <a:t>חי בריבוע - השגיאה בין ערכי התצפית  לערכים הצפויים</a:t>
            </a:r>
          </a:p>
          <a:p>
            <a:r>
              <a:rPr lang="he-IL">
                <a:latin typeface="Arial"/>
                <a:cs typeface="Arial"/>
              </a:rPr>
              <a:t>השערת אי התלות תידחה אם הערך המחושב של חי בריבוע גדול מערך קריטי הנקבע על פי רמת המובהקות α שנקבעה מראש.</a:t>
            </a:r>
          </a:p>
          <a:p>
            <a:r>
              <a:rPr lang="he-IL">
                <a:latin typeface="Arial"/>
                <a:cs typeface="Arial"/>
              </a:rPr>
              <a:t>הסינון מבוצע על פיצרים שהשערת האי תלות מתקבלת, כלומר הערך של חי בריבוע קטן מהערך הקריטי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22077149-4FD4-46B3-B67C-33E52163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44" y="4896624"/>
            <a:ext cx="3476754" cy="1020794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D136D7-A751-4383-A906-655201117465}"/>
              </a:ext>
            </a:extLst>
          </p:cNvPr>
          <p:cNvSpPr txBox="1"/>
          <p:nvPr/>
        </p:nvSpPr>
        <p:spPr>
          <a:xfrm>
            <a:off x="5316015" y="505097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4000" b="1" dirty="0">
                <a:cs typeface="Arial"/>
              </a:rPr>
              <a:t> </a:t>
            </a:r>
            <a:r>
              <a:rPr lang="he-IL" sz="4000" b="1">
                <a:latin typeface="Arial"/>
                <a:cs typeface="Arial"/>
              </a:rPr>
              <a:t>  (α)F </a:t>
            </a:r>
            <a:r>
              <a:rPr lang="he-IL" sz="4000" b="1">
                <a:cs typeface="Arial"/>
              </a:rPr>
              <a:t>&gt; </a:t>
            </a:r>
            <a:endParaRPr lang="he-IL" sz="4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973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88B17B0-251A-4CAD-9353-E9FCC42C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68" y="1991226"/>
            <a:ext cx="4600446" cy="1599358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FA6CE5B7-9D3D-49CA-B736-0635B8CB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88" y="1992258"/>
            <a:ext cx="4655975" cy="1608670"/>
          </a:xfrm>
          <a:prstGeom prst="rect">
            <a:avLst/>
          </a:prstGeom>
        </p:spPr>
      </p:pic>
      <p:pic>
        <p:nvPicPr>
          <p:cNvPr id="8" name="תמונה 8" descr="תמונה שמכילה אדם&#10;&#10;תיאור שנוצר ברמת מהימנות גבוהה">
            <a:extLst>
              <a:ext uri="{FF2B5EF4-FFF2-40B4-BE49-F238E27FC236}">
                <a16:creationId xmlns:a16="http://schemas.microsoft.com/office/drawing/2014/main" id="{233D0B8D-B8E5-4BFE-9835-FCB404A6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08" y="4381630"/>
            <a:ext cx="4961812" cy="1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2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AA815644-CA8C-4D2E-BF54-D6D7237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9" y="2024548"/>
            <a:ext cx="5284885" cy="14969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E750F3C-A006-4484-8B73-49B81FE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00" y="4541547"/>
            <a:ext cx="4467225" cy="1800225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BF981BEE-3631-4A11-B51F-2304FF3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86" y="1962993"/>
            <a:ext cx="5238750" cy="1695450"/>
          </a:xfrm>
          <a:prstGeom prst="rect">
            <a:avLst/>
          </a:prstGeom>
        </p:spPr>
      </p:pic>
      <p:sp>
        <p:nvSpPr>
          <p:cNvPr id="15" name="מציין מיקום תוכן 14">
            <a:extLst>
              <a:ext uri="{FF2B5EF4-FFF2-40B4-BE49-F238E27FC236}">
                <a16:creationId xmlns:a16="http://schemas.microsoft.com/office/drawing/2014/main" id="{BB75BAA4-4605-4D92-A3E9-52A1F7BD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005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C1DD3E-FB9B-4DF4-9CCB-61D076C4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F930C3A-EA32-4A42-BFB8-2825218E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80" y="3352654"/>
            <a:ext cx="5105400" cy="174307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D495C384-5E33-48E0-BAE9-8D52B74E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7" y="1690526"/>
            <a:ext cx="6038850" cy="1371600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B167928B-6040-474C-86DD-8925B381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20" y="2848723"/>
            <a:ext cx="5977812" cy="364871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D80CE2-E2F1-4C75-B3A8-E0EDDA378453}"/>
              </a:ext>
            </a:extLst>
          </p:cNvPr>
          <p:cNvSpPr txBox="1"/>
          <p:nvPr/>
        </p:nvSpPr>
        <p:spPr>
          <a:xfrm>
            <a:off x="437502" y="5481217"/>
            <a:ext cx="4738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dirty="0">
                <a:cs typeface="Arial"/>
              </a:rPr>
              <a:t>אלפא 0.05 נותן רמת מובהקות של 95%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2131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2C060E-F157-4AA4-A355-71A7563F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A54B22C0-3B2C-4E31-A944-768A24C3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3" y="2477420"/>
            <a:ext cx="10907485" cy="17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6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71A82B9A-7841-4E33-94BF-A75E3236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290266"/>
            <a:ext cx="9015444" cy="5836854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98064A3E-A36B-42AD-BC60-050B5E50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42" y="6088248"/>
            <a:ext cx="4935894" cy="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5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Wrapper Methods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92500" lnSpcReduction="10000"/>
          </a:bodyPr>
          <a:lstStyle/>
          <a:p>
            <a:r>
              <a:rPr lang="he-IL">
                <a:cs typeface="Arial"/>
              </a:rPr>
              <a:t>הרצת מודלים עם חלק מהמאפיינים, ובדיקה של הביצועים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בסוף כל הרצה מורידים או מוסיפים מאפיינים ע"פ הציון של החשיבות שלהם (importance)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שיטות אלו כבדות מבחינה חישובית</a:t>
            </a:r>
            <a:endParaRPr lang="he-IL" dirty="0"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סוגים של wrapper 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Forward Search - הרצת מודל עם מאפיין בודד והוספה של מאפיינים</a:t>
            </a:r>
          </a:p>
          <a:p>
            <a:pPr lvl="1"/>
            <a:r>
              <a:rPr lang="he-IL">
                <a:latin typeface="Arial"/>
                <a:cs typeface="Arial"/>
              </a:rPr>
              <a:t>Backward Elimination - הרצת מודל עם כל המאפיינים והורדה של מאפיינים בהדרגה</a:t>
            </a:r>
          </a:p>
          <a:p>
            <a:pPr lvl="1"/>
            <a:r>
              <a:rPr lang="he-IL">
                <a:latin typeface="Arial"/>
                <a:cs typeface="Arial"/>
              </a:rPr>
              <a:t>Recursive Feature Elimination - המודל מנסה את כלל האפשרויות ושומר בצד את המאפיינים שנתנו תוצאות טובות בכל הרצה, לבסוף מבוצע דירוג של המאפיינים ע"ס חשיבותם </a:t>
            </a:r>
          </a:p>
          <a:p>
            <a:r>
              <a:rPr lang="he-IL">
                <a:latin typeface="Arial"/>
                <a:cs typeface="Arial"/>
              </a:rPr>
              <a:t>את האלגוריתים הסופי מפעילים רק על על ה-</a:t>
            </a:r>
            <a:r>
              <a:rPr lang="he-IL" dirty="0">
                <a:latin typeface="Arial"/>
                <a:cs typeface="Arial"/>
              </a:rPr>
              <a:t>test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321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Wrapper Methods</a:t>
            </a:r>
            <a:endParaRPr lang="he-IL"/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25381D06-71E5-4273-9510-C011650A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5599"/>
            <a:ext cx="10515600" cy="27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5596" y="-267283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Forward Search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E6849D81-6E96-4E51-AD95-EC6C383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0" y="812977"/>
            <a:ext cx="7232259" cy="58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5" name="תמונה 5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E80BAEEA-08C1-4D83-8A11-24BC66EA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03" y="1607910"/>
            <a:ext cx="4972507" cy="4351338"/>
          </a:xfrm>
          <a:prstGeom prst="rect">
            <a:avLst/>
          </a:prstGeom>
        </p:spPr>
      </p:pic>
      <p:pic>
        <p:nvPicPr>
          <p:cNvPr id="9" name="תמונה 9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580B168-7339-4642-95FE-9DB1940C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35" y="1901620"/>
            <a:ext cx="3855436" cy="39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6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3" y="-189528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Recursive Feature Elimination</a:t>
            </a:r>
            <a:endParaRPr lang="he-IL"/>
          </a:p>
        </p:txBody>
      </p:sp>
      <p:pic>
        <p:nvPicPr>
          <p:cNvPr id="4" name="תמונה 4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8BA4629C-8F6B-46FB-8E92-70C96E92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3" y="753451"/>
            <a:ext cx="8797730" cy="59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5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4" y="354758"/>
            <a:ext cx="11915191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Feature Selection – Recursive Feature </a:t>
            </a:r>
            <a:r>
              <a:rPr lang="he-IL">
                <a:latin typeface="Times New Roman"/>
                <a:cs typeface="Times New Roman"/>
              </a:rPr>
              <a:t>Elimination</a:t>
            </a:r>
          </a:p>
        </p:txBody>
      </p:sp>
      <p:pic>
        <p:nvPicPr>
          <p:cNvPr id="10" name="תמונה 10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D9CCF955-A09E-4F50-B23E-C28733BB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77" y="1531594"/>
            <a:ext cx="8010939" cy="493544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DEA1F54-EF4C-4EA1-A709-826DCD4B0952}"/>
              </a:ext>
            </a:extLst>
          </p:cNvPr>
          <p:cNvSpPr txBox="1"/>
          <p:nvPr/>
        </p:nvSpPr>
        <p:spPr>
          <a:xfrm>
            <a:off x="7928586" y="256524"/>
            <a:ext cx="2743200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להוריד פרמטרים להשתמש ב-RFE</a:t>
            </a:r>
          </a:p>
          <a:p>
            <a:pPr algn="l"/>
            <a:endParaRPr lang="he-IL" sz="3200" b="1" dirty="0">
              <a:solidFill>
                <a:srgbClr val="FF0000"/>
              </a:solidFill>
              <a:cs typeface="Arial"/>
            </a:endParaRPr>
          </a:p>
          <a:p>
            <a:pPr algn="l"/>
            <a:r>
              <a:rPr lang="he-IL" sz="3200" b="1" dirty="0">
                <a:solidFill>
                  <a:srgbClr val="FF0000"/>
                </a:solidFill>
                <a:cs typeface="Arial"/>
              </a:rPr>
              <a:t>להעמיק בהסבר מה </a:t>
            </a:r>
            <a:r>
              <a:rPr lang="he-IL" sz="3200" b="1">
                <a:solidFill>
                  <a:srgbClr val="FF0000"/>
                </a:solidFill>
                <a:cs typeface="Arial"/>
              </a:rPr>
              <a:t>בדיוק מקבלים בפלט!!!</a:t>
            </a:r>
          </a:p>
          <a:p>
            <a:pPr algn="l"/>
            <a:endParaRPr lang="he-IL" sz="3200" b="1" dirty="0">
              <a:solidFill>
                <a:srgbClr val="FF0000"/>
              </a:solidFill>
              <a:cs typeface="Arial"/>
            </a:endParaRPr>
          </a:p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לשנות את הקוד בהתאם!!!</a:t>
            </a:r>
            <a:endParaRPr lang="he-IL" sz="3200" b="1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1CEA9B0-EC34-4413-BDAA-4D0831187BB0}"/>
              </a:ext>
            </a:extLst>
          </p:cNvPr>
          <p:cNvSpPr txBox="1"/>
          <p:nvPr/>
        </p:nvSpPr>
        <p:spPr>
          <a:xfrm>
            <a:off x="10030002" y="455306"/>
            <a:ext cx="2743200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בניה של מודל בלבד</a:t>
            </a:r>
          </a:p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בניה של ה-RFE</a:t>
            </a:r>
          </a:p>
          <a:p>
            <a:pPr algn="l"/>
            <a:r>
              <a:rPr lang="he-IL" sz="3200" b="1" dirty="0">
                <a:solidFill>
                  <a:srgbClr val="FF0000"/>
                </a:solidFill>
                <a:cs typeface="Arial"/>
              </a:rPr>
              <a:t>בחירה של המאפיינים הטובים ביותר </a:t>
            </a:r>
            <a:r>
              <a:rPr lang="he-IL" sz="3200" b="1">
                <a:solidFill>
                  <a:srgbClr val="FF0000"/>
                </a:solidFill>
                <a:cs typeface="Arial"/>
              </a:rPr>
              <a:t>ושמירה שלהם ב-clf נפרד</a:t>
            </a:r>
          </a:p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בסוף רוצים לראות את הפערים ב-score אם ובלי FS</a:t>
            </a:r>
            <a:endParaRPr lang="he-IL" sz="3200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248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4" y="-47540"/>
            <a:ext cx="11915191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Feature Selection – Recursive Feature </a:t>
            </a:r>
            <a:r>
              <a:rPr lang="he-IL">
                <a:latin typeface="Times New Roman"/>
                <a:cs typeface="Times New Roman"/>
              </a:rPr>
              <a:t>Elimination</a:t>
            </a:r>
          </a:p>
        </p:txBody>
      </p:sp>
      <p:pic>
        <p:nvPicPr>
          <p:cNvPr id="3" name="תמונה 4" descr="תמונה שמכילה מפה, טקסט&#10;&#10;תיאור שנוצר ברמת מהימנות גבוהה">
            <a:extLst>
              <a:ext uri="{FF2B5EF4-FFF2-40B4-BE49-F238E27FC236}">
                <a16:creationId xmlns:a16="http://schemas.microsoft.com/office/drawing/2014/main" id="{90566AE8-692C-46D9-85E1-243EE4D7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27" y="1203316"/>
            <a:ext cx="7353062" cy="530802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20BC428-E3A5-476B-B0E2-1E23F3D7D5AE}"/>
              </a:ext>
            </a:extLst>
          </p:cNvPr>
          <p:cNvSpPr txBox="1"/>
          <p:nvPr/>
        </p:nvSpPr>
        <p:spPr>
          <a:xfrm>
            <a:off x="8865704" y="2447866"/>
            <a:ext cx="274320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3200" b="1">
                <a:solidFill>
                  <a:srgbClr val="FF0000"/>
                </a:solidFill>
                <a:cs typeface="Arial"/>
              </a:rPr>
              <a:t>לשנות גרף בהתאם להערות במצגת הקודמת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115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Embedded Methods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D70EDD9-9FB5-4E26-B86A-B65129D1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76" y="2200766"/>
            <a:ext cx="10515600" cy="30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4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Embedded Methods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C8E7C-6A12-45A4-9E06-4443C85C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מבוצעת למידה איזה מאפיינים הכי תורמים לדיוק של המודל</a:t>
            </a:r>
          </a:p>
          <a:p>
            <a:r>
              <a:rPr lang="he-IL">
                <a:cs typeface="Arial"/>
              </a:rPr>
              <a:t>השיטות הנפוצות הם Regularization Method</a:t>
            </a:r>
          </a:p>
          <a:p>
            <a:r>
              <a:rPr lang="he-IL">
                <a:cs typeface="Arial"/>
              </a:rPr>
              <a:t>אלגוריתמים נפוצים - </a:t>
            </a:r>
            <a:r>
              <a:rPr lang="he-IL">
                <a:latin typeface="Arial"/>
                <a:cs typeface="Arial"/>
              </a:rPr>
              <a:t>LASSO, Ridge Regression,Elastic Net</a:t>
            </a:r>
          </a:p>
          <a:p>
            <a:r>
              <a:rPr lang="he-IL">
                <a:latin typeface="Arial"/>
                <a:cs typeface="Arial"/>
              </a:rPr>
              <a:t>ל</a:t>
            </a:r>
            <a:r>
              <a:rPr lang="he-IL">
                <a:solidFill>
                  <a:srgbClr val="FF0000"/>
                </a:solidFill>
                <a:latin typeface="Arial"/>
                <a:cs typeface="Arial"/>
              </a:rPr>
              <a:t>הוסיף רגולריזציות של</a:t>
            </a:r>
            <a:r>
              <a:rPr lang="he-IL">
                <a:latin typeface="Arial"/>
                <a:cs typeface="Arial"/>
              </a:rPr>
              <a:t> RF ו-NN</a:t>
            </a:r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520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רגולריזציה באה לתת מענה ל-overfitting ע"י איזון בין bias &amp; variance</a:t>
            </a:r>
            <a:endParaRPr lang="he-IL"/>
          </a:p>
          <a:p>
            <a:r>
              <a:rPr lang="he-IL">
                <a:cs typeface="Arial"/>
              </a:rPr>
              <a:t>מצב זה נגרם כאשר האלגוריתים מאומן חזק על ה-train עד כדי כך שהוא תופס גם את הדוגמאות שאינם מייצגות את התכונות האמיתיות של כלל ה-data ("רעשים")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לימוד של המודל על הרעשים מצד אחד עושה אותו גמיש כך שיתפוס את כל הנקודות ב-train אבל במחיר של overfit 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9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הרגולריזציה הוא </a:t>
            </a:r>
            <a:endParaRPr lang="he-IL">
              <a:cs typeface="Arial" panose="020B0604020202020204" pitchFamily="34" charset="0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599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1">
            <a:extLst>
              <a:ext uri="{FF2B5EF4-FFF2-40B4-BE49-F238E27FC236}">
                <a16:creationId xmlns:a16="http://schemas.microsoft.com/office/drawing/2014/main" id="{162E538C-F7D7-436C-9A20-71233C892AF9}"/>
              </a:ext>
            </a:extLst>
          </p:cNvPr>
          <p:cNvSpPr txBox="1">
            <a:spLocks/>
          </p:cNvSpPr>
          <p:nvPr/>
        </p:nvSpPr>
        <p:spPr>
          <a:xfrm>
            <a:off x="189791" y="303598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2" name="תמונה 2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85F3226-CB39-499B-942B-4472D98D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94" y="1898486"/>
            <a:ext cx="8859934" cy="433102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CFBA430-A15F-40A1-A700-C6B575AA795D}"/>
              </a:ext>
            </a:extLst>
          </p:cNvPr>
          <p:cNvSpPr txBox="1"/>
          <p:nvPr/>
        </p:nvSpPr>
        <p:spPr>
          <a:xfrm>
            <a:off x="8240959" y="1453951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2400" b="1">
                <a:solidFill>
                  <a:srgbClr val="FF0000"/>
                </a:solidFill>
                <a:cs typeface="Arial"/>
              </a:rPr>
              <a:t>לפשט!!! + להכין מראש!!!</a:t>
            </a:r>
          </a:p>
          <a:p>
            <a:pPr algn="l"/>
            <a:r>
              <a:rPr lang="he-IL" sz="2400" b="1">
                <a:solidFill>
                  <a:srgbClr val="FF0000"/>
                </a:solidFill>
                <a:cs typeface="Arial"/>
              </a:rPr>
              <a:t>להוסיף הסבר מהקורס של אנדרו</a:t>
            </a:r>
            <a:endParaRPr lang="he-IL" sz="2400" b="1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AE991BB-097B-4B7E-A331-4F4963E8A4BE}"/>
              </a:ext>
            </a:extLst>
          </p:cNvPr>
          <p:cNvSpPr txBox="1"/>
          <p:nvPr/>
        </p:nvSpPr>
        <p:spPr>
          <a:xfrm>
            <a:off x="8193630" y="3905602"/>
            <a:ext cx="2743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2400" b="1">
                <a:solidFill>
                  <a:srgbClr val="FF0000"/>
                </a:solidFill>
                <a:cs typeface="Arial"/>
              </a:rPr>
              <a:t>להדגיש קונספט של רגולריזציה</a:t>
            </a:r>
            <a:endParaRPr lang="he-IL" sz="2400" b="1" dirty="0">
              <a:solidFill>
                <a:srgbClr val="FF0000"/>
              </a:solidFill>
              <a:cs typeface="Arial"/>
            </a:endParaRPr>
          </a:p>
          <a:p>
            <a:pPr algn="l"/>
            <a:r>
              <a:rPr lang="he-IL" sz="2400" b="1">
                <a:solidFill>
                  <a:srgbClr val="FF0000"/>
                </a:solidFill>
                <a:cs typeface="Arial"/>
              </a:rPr>
              <a:t>להתמקד ברגולריזציה של עצים!!!!</a:t>
            </a:r>
            <a:endParaRPr lang="he-IL" sz="2400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649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C8E7C-6A12-45A4-9E06-4443C85C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>
                <a:latin typeface="Arial"/>
                <a:cs typeface="Arial"/>
              </a:rPr>
              <a:t>אלגוריתים Lasso  יכול לאפס את המקדמים של המאפיינים, ובכך מבוצע Feature Selection בניגוד ל- ridge regression </a:t>
            </a:r>
          </a:p>
          <a:p>
            <a:r>
              <a:rPr lang="he-IL">
                <a:latin typeface="Arial"/>
                <a:cs typeface="Arial"/>
              </a:rPr>
              <a:t>שני המודלים מתמודדים עם מאפיינים בעלי קורלציה, כל אחד בדרך אחרת</a:t>
            </a:r>
          </a:p>
          <a:p>
            <a:pPr lvl="1"/>
            <a:r>
              <a:rPr lang="he-IL">
                <a:latin typeface="Arial"/>
                <a:cs typeface="Arial"/>
              </a:rPr>
              <a:t>ב-ridge regression המקדמים של מאפיינים בעלי קורלציה יהיו זהים</a:t>
            </a:r>
          </a:p>
          <a:p>
            <a:pPr lvl="1"/>
            <a:r>
              <a:rPr lang="he-IL">
                <a:latin typeface="Arial"/>
                <a:cs typeface="Arial"/>
              </a:rPr>
              <a:t>ב-Lasso אחד מהמאפיינים הקורלטיביים יתאפס בעוד השאר יקבלו ערכי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Lasso מתאים למקרים בהם יש מספר קטן של מאפיינים חזקים משמעותית, והאחרים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Ridge מתאים למקרים בהם יש הרבה מאפיינים חזקים</a:t>
            </a:r>
          </a:p>
          <a:p>
            <a:pPr indent="-457200"/>
            <a:r>
              <a:rPr lang="he-IL">
                <a:latin typeface="Arial"/>
                <a:cs typeface="Arial"/>
              </a:rPr>
              <a:t>Elastic Net  מכיל את שני הרגולריזציות, ומשלב את הייתרונות של שני האלגוריתמים  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76826FC-75E7-49AE-98A0-24C00C158D5D}"/>
              </a:ext>
            </a:extLst>
          </p:cNvPr>
          <p:cNvSpPr txBox="1">
            <a:spLocks/>
          </p:cNvSpPr>
          <p:nvPr/>
        </p:nvSpPr>
        <p:spPr>
          <a:xfrm>
            <a:off x="506896" y="365125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  - דגשים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58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10" descr="תמונה שמכילה אובייקט, שעון&#10;&#10;תיאור שנוצר ברמת מהימנות גבוהה מאוד">
            <a:extLst>
              <a:ext uri="{FF2B5EF4-FFF2-40B4-BE49-F238E27FC236}">
                <a16:creationId xmlns:a16="http://schemas.microsoft.com/office/drawing/2014/main" id="{4C8EB569-A8A2-4EAA-A291-ED6A8DB5A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333" y="4705584"/>
            <a:ext cx="10515600" cy="1308424"/>
          </a:xfrm>
          <a:prstGeom prst="rect">
            <a:avLst/>
          </a:prstGeom>
        </p:spPr>
      </p:pic>
      <p:pic>
        <p:nvPicPr>
          <p:cNvPr id="16" name="תמונה 16" descr="תמונה שמכילה אובייקט, שעון&#10;&#10;תיאור שנוצר ברמת מהימנות גבוהה מאוד">
            <a:extLst>
              <a:ext uri="{FF2B5EF4-FFF2-40B4-BE49-F238E27FC236}">
                <a16:creationId xmlns:a16="http://schemas.microsoft.com/office/drawing/2014/main" id="{A1E1C3FD-1049-4072-8011-CC8D4AFD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01" y="2472433"/>
            <a:ext cx="10524119" cy="1212662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6FBBB6F-9CA8-49D2-A9DE-AAC679E4F69B}"/>
              </a:ext>
            </a:extLst>
          </p:cNvPr>
          <p:cNvSpPr txBox="1"/>
          <p:nvPr/>
        </p:nvSpPr>
        <p:spPr>
          <a:xfrm>
            <a:off x="4937381" y="2012437"/>
            <a:ext cx="10866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b="1">
                <a:latin typeface="Arial"/>
                <a:cs typeface="Arial"/>
              </a:rPr>
              <a:t>LASSO</a:t>
            </a:r>
            <a:endParaRPr lang="he-IL" b="1">
              <a:cs typeface="Arial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3B3596B6-3A5D-4E46-85DC-3E8DA883B531}"/>
              </a:ext>
            </a:extLst>
          </p:cNvPr>
          <p:cNvSpPr txBox="1"/>
          <p:nvPr/>
        </p:nvSpPr>
        <p:spPr>
          <a:xfrm>
            <a:off x="4975243" y="4402560"/>
            <a:ext cx="10866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b="1">
                <a:latin typeface="Arial"/>
                <a:cs typeface="Arial"/>
              </a:rPr>
              <a:t>Ridge </a:t>
            </a:r>
            <a:endParaRPr lang="he-IL" b="1">
              <a:cs typeface="Arial"/>
            </a:endParaRPr>
          </a:p>
        </p:txBody>
      </p:sp>
      <p:sp>
        <p:nvSpPr>
          <p:cNvPr id="21" name="כותרת 1">
            <a:extLst>
              <a:ext uri="{FF2B5EF4-FFF2-40B4-BE49-F238E27FC236}">
                <a16:creationId xmlns:a16="http://schemas.microsoft.com/office/drawing/2014/main" id="{162E538C-F7D7-436C-9A20-71233C892AF9}"/>
              </a:ext>
            </a:extLst>
          </p:cNvPr>
          <p:cNvSpPr txBox="1">
            <a:spLocks/>
          </p:cNvSpPr>
          <p:nvPr/>
        </p:nvSpPr>
        <p:spPr>
          <a:xfrm>
            <a:off x="189791" y="303598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78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6" name="תמונה 7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39089B11-94F1-4A95-8FDD-B2B58497C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735" y="1688370"/>
            <a:ext cx="6336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6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83" y="336728"/>
            <a:ext cx="10846902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288686A-1485-4F77-A130-30C720C3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667" y="1456458"/>
            <a:ext cx="6924564" cy="51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34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2CCE5-17BC-4C5E-8FEF-6444BB7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83" y="336728"/>
            <a:ext cx="10846902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3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42956274-30C0-4473-816E-04F3BED2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5" y="1704763"/>
            <a:ext cx="6780380" cy="4499631"/>
          </a:xfrm>
          <a:prstGeom prst="rect">
            <a:avLst/>
          </a:prstGeom>
        </p:spPr>
      </p:pic>
      <p:pic>
        <p:nvPicPr>
          <p:cNvPr id="4" name="תמונה 4" descr="תמונה שמכילה שמים&#10;&#10;תיאור שנוצר ברמת מהימנות גבוהה מאוד">
            <a:extLst>
              <a:ext uri="{FF2B5EF4-FFF2-40B4-BE49-F238E27FC236}">
                <a16:creationId xmlns:a16="http://schemas.microsoft.com/office/drawing/2014/main" id="{DF5975FF-3151-4EE4-B4E7-727D5C3B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86" y="2236352"/>
            <a:ext cx="5143240" cy="38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9" name="תמונה 19">
            <a:extLst>
              <a:ext uri="{FF2B5EF4-FFF2-40B4-BE49-F238E27FC236}">
                <a16:creationId xmlns:a16="http://schemas.microsoft.com/office/drawing/2014/main" id="{5961B766-EDDF-4E9F-9FB1-3FA1C9E3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878" y="1546383"/>
            <a:ext cx="4942952" cy="4942952"/>
          </a:xfrm>
          <a:prstGeom prst="rect">
            <a:avLst/>
          </a:prstGeom>
        </p:spPr>
      </p:pic>
      <p:pic>
        <p:nvPicPr>
          <p:cNvPr id="21" name="תמונה 21" descr="תמונה שמכילה טקסט, מפה, שמים&#10;&#10;תיאור שנוצר ברמת מהימנות גבוהה">
            <a:extLst>
              <a:ext uri="{FF2B5EF4-FFF2-40B4-BE49-F238E27FC236}">
                <a16:creationId xmlns:a16="http://schemas.microsoft.com/office/drawing/2014/main" id="{3FBF12DA-A044-4EB8-9CE0-08C54602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0" y="2018803"/>
            <a:ext cx="5554554" cy="3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AFB7E7-9D88-4D17-BCC0-6BDCEA8E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PCA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4C5649E-7846-4454-9091-3B74C01A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148" y="1825625"/>
            <a:ext cx="4457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78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71</Slides>
  <Notes>0</Notes>
  <HiddenSlides>15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71</vt:i4>
      </vt:variant>
    </vt:vector>
  </HeadingPairs>
  <TitlesOfParts>
    <vt:vector size="72" baseType="lpstr">
      <vt:lpstr>ערכת נושא Office</vt:lpstr>
      <vt:lpstr>מתודולוגיות עבודה ב-DS</vt:lpstr>
      <vt:lpstr>תוכן עניינים</vt:lpstr>
      <vt:lpstr>Data Visualization</vt:lpstr>
      <vt:lpstr>Data Visualization</vt:lpstr>
      <vt:lpstr>Data Visualization</vt:lpstr>
      <vt:lpstr>Data Visualization</vt:lpstr>
      <vt:lpstr>Data Visualization</vt:lpstr>
      <vt:lpstr>Data Visualization</vt:lpstr>
      <vt:lpstr>PCA</vt:lpstr>
      <vt:lpstr>בדיקת outliers ב-Data</vt:lpstr>
      <vt:lpstr>בדיקת רגישות של אלגוריתמים ל-outlier</vt:lpstr>
      <vt:lpstr>רגישות של Logistic Regression </vt:lpstr>
      <vt:lpstr>רגישות של Random Forest</vt:lpstr>
      <vt:lpstr>רגישות של K-Means</vt:lpstr>
      <vt:lpstr>בדיקת outliers ב-Data – Data Visualization</vt:lpstr>
      <vt:lpstr>בדיקת outliers ב-Data – Data Visualization</vt:lpstr>
      <vt:lpstr>בדיקת outliers ב-Data – Data Visualization</vt:lpstr>
      <vt:lpstr>בדיקת outliers ב-Data – שיטות סטטיסטיות</vt:lpstr>
      <vt:lpstr>בדיקת outliers ב-Data - Z-Score</vt:lpstr>
      <vt:lpstr>בדיקת outliers ב-Data - Z-Score</vt:lpstr>
      <vt:lpstr>בדיקת outliers ב-Data - Z-Score</vt:lpstr>
      <vt:lpstr>בדיקת outliers - Gaussian Mixture Models</vt:lpstr>
      <vt:lpstr>בדיקת outliers - Gaussian Mixture Models</vt:lpstr>
      <vt:lpstr>בדיקת outliers - Gaussian Mixture Models</vt:lpstr>
      <vt:lpstr>בדיקת outliers - Gaussian Mixture Models</vt:lpstr>
      <vt:lpstr>בדיקת outliers - Nearest Neighbors</vt:lpstr>
      <vt:lpstr>בדיקת outliers - Nearest Neighbors</vt:lpstr>
      <vt:lpstr>בדיקת outliers - Nearest Neighbors</vt:lpstr>
      <vt:lpstr>בדיקת outliers - Nearest Neighbors</vt:lpstr>
      <vt:lpstr>בדיקת outliers - KMeans Clustering Distance</vt:lpstr>
      <vt:lpstr>בדיקת outliers - KMeans Clustering Distance</vt:lpstr>
      <vt:lpstr>בדיקת outliers - KMeans Clustering Distance</vt:lpstr>
      <vt:lpstr>בדיקת outliers - PCA</vt:lpstr>
      <vt:lpstr>בדיקת outliers - PCA</vt:lpstr>
      <vt:lpstr>Hierarchical Clustering</vt:lpstr>
      <vt:lpstr>Hierarchical Clustering  - Dendrogram</vt:lpstr>
      <vt:lpstr>Hierarchical Clustering</vt:lpstr>
      <vt:lpstr>Hierarchical Clustering </vt:lpstr>
      <vt:lpstr>Hierarchical Clustering </vt:lpstr>
      <vt:lpstr>Hierarchical Clustering </vt:lpstr>
      <vt:lpstr>Hierarchical Clustering </vt:lpstr>
      <vt:lpstr>מצגת של PowerPoint‏</vt:lpstr>
      <vt:lpstr>Hierarchical Clustering </vt:lpstr>
      <vt:lpstr>מצגת של PowerPoint‏</vt:lpstr>
      <vt:lpstr>Feature Selection</vt:lpstr>
      <vt:lpstr>Feature Selection</vt:lpstr>
      <vt:lpstr>Feature Selection – Filter Method</vt:lpstr>
      <vt:lpstr>Feature Selection – Filter Method</vt:lpstr>
      <vt:lpstr>Feature Selection - correlation coefficient scores</vt:lpstr>
      <vt:lpstr>Feature Selection - correlation coefficient scores</vt:lpstr>
      <vt:lpstr>Feature Selection - Chi squared test </vt:lpstr>
      <vt:lpstr>Feature Selection - Chi squared test </vt:lpstr>
      <vt:lpstr>Feature Selection - Chi squared test </vt:lpstr>
      <vt:lpstr>Feature Selection - Chi squared test </vt:lpstr>
      <vt:lpstr>Feature Selection - Chi squared test </vt:lpstr>
      <vt:lpstr>מצגת של PowerPoint‏</vt:lpstr>
      <vt:lpstr>Feature Selection – Wrapper Methods</vt:lpstr>
      <vt:lpstr>Feature Selection – Wrapper Methods</vt:lpstr>
      <vt:lpstr>Feature Selection – Forward Search</vt:lpstr>
      <vt:lpstr>Feature Selection – Recursive Feature Elimination</vt:lpstr>
      <vt:lpstr>Feature Selection – Recursive Feature Elimination</vt:lpstr>
      <vt:lpstr>Feature Selection – Recursive Feature Elimination</vt:lpstr>
      <vt:lpstr>Feature Selection – Embedded Methods</vt:lpstr>
      <vt:lpstr>Feature Selection – Embedded Methods</vt:lpstr>
      <vt:lpstr>Embedded Methods - Regularization</vt:lpstr>
      <vt:lpstr>Embedded Methods - Regularization</vt:lpstr>
      <vt:lpstr>מצגת של PowerPoint‏</vt:lpstr>
      <vt:lpstr>מצגת של PowerPoint‏</vt:lpstr>
      <vt:lpstr>מצגת של PowerPoint‏</vt:lpstr>
      <vt:lpstr>LASSO ,Ridge Regression   Embedded Methods  </vt:lpstr>
      <vt:lpstr>LASSO ,Ridge Regression   Embedded Methods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lastModifiedBy/>
  <cp:revision>1937</cp:revision>
  <dcterms:created xsi:type="dcterms:W3CDTF">2012-09-06T21:35:36Z</dcterms:created>
  <dcterms:modified xsi:type="dcterms:W3CDTF">2019-04-18T13:35:29Z</dcterms:modified>
</cp:coreProperties>
</file>